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1"/>
  </p:notesMasterIdLst>
  <p:sldIdLst>
    <p:sldId id="256" r:id="rId3"/>
    <p:sldId id="258" r:id="rId4"/>
    <p:sldId id="263" r:id="rId5"/>
    <p:sldId id="264" r:id="rId6"/>
    <p:sldId id="295" r:id="rId7"/>
    <p:sldId id="300" r:id="rId8"/>
    <p:sldId id="307" r:id="rId9"/>
    <p:sldId id="269" r:id="rId10"/>
    <p:sldId id="270" r:id="rId11"/>
    <p:sldId id="296" r:id="rId12"/>
    <p:sldId id="272" r:id="rId13"/>
    <p:sldId id="277" r:id="rId14"/>
    <p:sldId id="273" r:id="rId15"/>
    <p:sldId id="298" r:id="rId16"/>
    <p:sldId id="275" r:id="rId17"/>
    <p:sldId id="297" r:id="rId18"/>
    <p:sldId id="301" r:id="rId19"/>
    <p:sldId id="299" r:id="rId20"/>
    <p:sldId id="302" r:id="rId21"/>
    <p:sldId id="279" r:id="rId22"/>
    <p:sldId id="280" r:id="rId23"/>
    <p:sldId id="281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303" r:id="rId36"/>
    <p:sldId id="306" r:id="rId37"/>
    <p:sldId id="304" r:id="rId38"/>
    <p:sldId id="305" r:id="rId39"/>
    <p:sldId id="25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9" autoAdjust="0"/>
    <p:restoredTop sz="94660"/>
  </p:normalViewPr>
  <p:slideViewPr>
    <p:cSldViewPr snapToGrid="0">
      <p:cViewPr varScale="1">
        <p:scale>
          <a:sx n="78" d="100"/>
          <a:sy n="78" d="100"/>
        </p:scale>
        <p:origin x="126" y="7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81AABA-B574-45E4-82C9-DBF58B2A328D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3D9B12-5CB1-4E0D-9956-B57C6BCD2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5199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83" name="Shape 8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54293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23878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02" name="Shape 10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842157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24" name="Shape 1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607077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9874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0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44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21751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70A7B3-6521-4DCA-87E5-044747A908C1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9614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0EA64-D806-43AC-9DF2-F8C432F32B4C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7650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134690-1557-4C89-A502-4959FE7FAD70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07471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D4976-E339-4826-83B7-FBD03F55ECF8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25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37C31-9E7A-4F99-8774-A0E530DE1A42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02309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78504F-A551-4DE0-9316-4DCD1D8CC752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104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BE4249-C0D0-4B06-8692-E8BB871AF643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76205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9747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042B0DB6-F5C7-45FB-8CF3-31B45F9C2DAC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4158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F9C37B-1D36-470B-8223-D6C91242EC14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97079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C6F52A-A82B-47A2-A83A-8C4C91F2D59F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7A6979-0714-4377-B894-6BE4C2D6E202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524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21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393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2389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23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4718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9655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0166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116D27-25EF-4252-8B20-2362B9D2F870}" type="datetimeFigureOut">
              <a:rPr lang="en-US" smtClean="0"/>
              <a:t>6/23/2017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2428AF-38E0-4EB5-80A2-363C447E7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77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1160EA64-D806-43AC-9DF2-F8C432F32B4C}" type="datetimeFigureOut">
              <a:rPr lang="en-US" dirty="0"/>
              <a:t>6/23/2017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8A7A6979-0714-4377-B894-6BE4C2D6E202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725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45390" y="822910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Making Connections: Librarians Partnering to Build Information Literate Patrons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3516" y="4115385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Heather Moorefield-Lang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Associate Professor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School of Library and Information Science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University of South Carolina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177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Me About Them!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are high school students like? </a:t>
            </a:r>
          </a:p>
          <a:p>
            <a:r>
              <a:rPr lang="en-US" sz="2800" dirty="0" smtClean="0"/>
              <a:t>Especially seniors?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45916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They Being Assigned? 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sz="2800" dirty="0" smtClean="0"/>
              <a:t>Career pathway research projects</a:t>
            </a:r>
          </a:p>
          <a:p>
            <a:r>
              <a:rPr lang="en-US" sz="2800" dirty="0" smtClean="0"/>
              <a:t>Panel discussions/supporting research on current topics</a:t>
            </a:r>
          </a:p>
          <a:p>
            <a:r>
              <a:rPr lang="en-US" sz="2800" dirty="0" smtClean="0"/>
              <a:t>Subject based research</a:t>
            </a:r>
          </a:p>
          <a:p>
            <a:r>
              <a:rPr lang="en-US" sz="2800" dirty="0" smtClean="0"/>
              <a:t>Senior portfolio projects (depending on the school)</a:t>
            </a:r>
          </a:p>
          <a:p>
            <a:r>
              <a:rPr lang="en-US" sz="2800" dirty="0" smtClean="0"/>
              <a:t>It is not consistent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01816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800" dirty="0" smtClean="0"/>
              <a:t>A </a:t>
            </a:r>
            <a:r>
              <a:rPr lang="en-US" sz="2800" dirty="0"/>
              <a:t>Transition Checklist for High School </a:t>
            </a:r>
            <a:r>
              <a:rPr lang="en-US" dirty="0"/>
              <a:t>Seniors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School Library </a:t>
            </a:r>
            <a:r>
              <a:rPr lang="en-US" dirty="0" smtClean="0"/>
              <a:t>Monthly</a:t>
            </a:r>
            <a:r>
              <a:rPr lang="en-US" dirty="0"/>
              <a:t>)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 </a:t>
            </a:r>
            <a:r>
              <a:rPr lang="en-US" sz="2800" dirty="0" smtClean="0"/>
              <a:t>Students don’t know what they don’t know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Students are sometimes unsure of how to phrase, narrow, or hone in on research questions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Students are unsure of information literacy skills, how to be critical of the information they have gained</a:t>
            </a:r>
          </a:p>
          <a:p>
            <a:r>
              <a:rPr lang="en-US" sz="2800" dirty="0" smtClean="0"/>
              <a:t>This is where the school and public librarians come in.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16337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College Freshmen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Include Transfers Here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60609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Me About Them!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What are undergrads like? </a:t>
            </a:r>
          </a:p>
          <a:p>
            <a:r>
              <a:rPr lang="en-US" sz="2800" dirty="0" smtClean="0"/>
              <a:t>Especially freshmen?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5363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/>
              <a:t>A few Examples of Assignments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smtClean="0"/>
              <a:t> Annotated bibliographies on a mix of topics</a:t>
            </a:r>
          </a:p>
          <a:p>
            <a:r>
              <a:rPr lang="en-US" sz="2800" dirty="0" smtClean="0"/>
              <a:t> Persuasive speeches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Informative papers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Research papers on a myriad of topics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Undergrad research posters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Panel research projects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354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Handy </a:t>
            </a:r>
            <a:r>
              <a:rPr lang="en-US" sz="2800" dirty="0" smtClean="0"/>
              <a:t>Checklist</a:t>
            </a:r>
            <a:endParaRPr lang="en-US" sz="2800" dirty="0"/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310148" y="2691517"/>
            <a:ext cx="4955325" cy="310198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2800" b="1" dirty="0" smtClean="0"/>
              <a:t>General</a:t>
            </a:r>
          </a:p>
          <a:p>
            <a:r>
              <a:rPr lang="en-US" sz="2800" dirty="0" smtClean="0"/>
              <a:t> Do they know what they don’t they </a:t>
            </a:r>
            <a:r>
              <a:rPr lang="en-US" sz="2800" dirty="0"/>
              <a:t>don’t know </a:t>
            </a:r>
          </a:p>
          <a:p>
            <a:r>
              <a:rPr lang="en-US" sz="2800" dirty="0" smtClean="0"/>
              <a:t> Know </a:t>
            </a:r>
            <a:r>
              <a:rPr lang="en-US" sz="2800" dirty="0"/>
              <a:t>who to ask for research </a:t>
            </a:r>
            <a:r>
              <a:rPr lang="en-US" sz="2800" dirty="0" smtClean="0"/>
              <a:t>help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Understand library </a:t>
            </a:r>
            <a:r>
              <a:rPr lang="en-US" sz="2800" dirty="0" smtClean="0"/>
              <a:t>jargon</a:t>
            </a:r>
            <a:endParaRPr lang="en-US" sz="2800" dirty="0"/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6611031" y="2604435"/>
            <a:ext cx="5340338" cy="327614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en-US" sz="2800" b="1" dirty="0" smtClean="0"/>
              <a:t>Research Process or Questions</a:t>
            </a:r>
            <a:endParaRPr lang="en-US" sz="2800" b="1" dirty="0"/>
          </a:p>
          <a:p>
            <a:r>
              <a:rPr lang="en-US" sz="2800" dirty="0" smtClean="0"/>
              <a:t> Follow </a:t>
            </a:r>
            <a:r>
              <a:rPr lang="en-US" sz="2800" dirty="0"/>
              <a:t>research process </a:t>
            </a:r>
            <a:endParaRPr lang="en-US" sz="2800" dirty="0" smtClean="0"/>
          </a:p>
          <a:p>
            <a:r>
              <a:rPr lang="en-US" sz="2800" dirty="0" smtClean="0"/>
              <a:t> Estimate </a:t>
            </a:r>
            <a:r>
              <a:rPr lang="en-US" sz="2800" dirty="0"/>
              <a:t>time required for </a:t>
            </a:r>
            <a:r>
              <a:rPr lang="en-US" sz="2800" dirty="0" smtClean="0"/>
              <a:t>research</a:t>
            </a:r>
            <a:endParaRPr lang="en-US" sz="2800" dirty="0"/>
          </a:p>
          <a:p>
            <a:r>
              <a:rPr lang="en-US" sz="2800" dirty="0"/>
              <a:t> </a:t>
            </a:r>
            <a:r>
              <a:rPr lang="en-US" sz="2800" dirty="0" smtClean="0"/>
              <a:t>Define </a:t>
            </a:r>
            <a:r>
              <a:rPr lang="en-US" sz="2800" dirty="0"/>
              <a:t>a research question or </a:t>
            </a:r>
            <a:r>
              <a:rPr lang="en-US" sz="2800" dirty="0" smtClean="0"/>
              <a:t>topic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3255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1191" y="1"/>
            <a:ext cx="4781211" cy="6872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69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we all trying to achieve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92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Jobs are pretty similar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7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713" y="106794"/>
            <a:ext cx="5929043" cy="330527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2501" y="964848"/>
            <a:ext cx="4780105" cy="3585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075" y="3262935"/>
            <a:ext cx="3513083" cy="3513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Searching for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sz="half" idx="1"/>
          </p:nvPr>
        </p:nvSpPr>
        <p:spPr>
          <a:xfrm>
            <a:off x="565911" y="2645183"/>
            <a:ext cx="6251983" cy="3691449"/>
          </a:xfrm>
        </p:spPr>
        <p:txBody>
          <a:bodyPr>
            <a:noAutofit/>
          </a:bodyPr>
          <a:lstStyle/>
          <a:p>
            <a:r>
              <a:rPr lang="en-US" sz="2800" dirty="0"/>
              <a:t> </a:t>
            </a:r>
            <a:r>
              <a:rPr lang="en-US" sz="2800" dirty="0" smtClean="0"/>
              <a:t>Find different </a:t>
            </a:r>
            <a:r>
              <a:rPr lang="en-US" sz="2800" dirty="0"/>
              <a:t>formats of information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Understand that Web search engines rarely locate </a:t>
            </a:r>
            <a:r>
              <a:rPr lang="en-US" sz="2800" dirty="0" smtClean="0"/>
              <a:t>good information 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Distinguish between </a:t>
            </a:r>
            <a:r>
              <a:rPr lang="en-US" sz="2800" dirty="0" smtClean="0"/>
              <a:t>databases 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Conduct </a:t>
            </a:r>
            <a:r>
              <a:rPr lang="en-US" sz="2800" dirty="0" smtClean="0"/>
              <a:t>effective </a:t>
            </a:r>
            <a:r>
              <a:rPr lang="en-US" sz="2800" dirty="0"/>
              <a:t>searches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7675157" y="2645183"/>
            <a:ext cx="4270247" cy="3101982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800" dirty="0" smtClean="0"/>
              <a:t>Interpret </a:t>
            </a:r>
            <a:r>
              <a:rPr lang="en-US" sz="2800" dirty="0"/>
              <a:t>search </a:t>
            </a:r>
            <a:r>
              <a:rPr lang="en-US" sz="2800" dirty="0" smtClean="0"/>
              <a:t>results</a:t>
            </a:r>
          </a:p>
          <a:p>
            <a:r>
              <a:rPr lang="en-US" sz="2800" dirty="0" smtClean="0"/>
              <a:t> Find </a:t>
            </a:r>
            <a:r>
              <a:rPr lang="en-US" sz="2800" dirty="0"/>
              <a:t>full text of articles </a:t>
            </a:r>
          </a:p>
          <a:p>
            <a:r>
              <a:rPr lang="en-US" sz="2800" dirty="0" smtClean="0"/>
              <a:t> Find </a:t>
            </a:r>
            <a:r>
              <a:rPr lang="en-US" sz="2800" dirty="0"/>
              <a:t>books using Library </a:t>
            </a:r>
            <a:r>
              <a:rPr lang="en-US" sz="2800" dirty="0" smtClean="0"/>
              <a:t> of Congress</a:t>
            </a:r>
            <a:endParaRPr lang="en-US" sz="2800" dirty="0"/>
          </a:p>
          <a:p>
            <a:r>
              <a:rPr lang="en-US" sz="2800" dirty="0" smtClean="0"/>
              <a:t> Try again when at first don’t succeed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2315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Evaluating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sz="2800" dirty="0"/>
              <a:t>Weed through search </a:t>
            </a:r>
            <a:r>
              <a:rPr lang="en-US" sz="2800" dirty="0" smtClean="0"/>
              <a:t>results</a:t>
            </a:r>
          </a:p>
          <a:p>
            <a:r>
              <a:rPr lang="en-US" sz="2800" dirty="0" smtClean="0"/>
              <a:t> </a:t>
            </a:r>
            <a:r>
              <a:rPr lang="en-US" sz="2800" dirty="0"/>
              <a:t>Evaluate information </a:t>
            </a:r>
          </a:p>
          <a:p>
            <a:r>
              <a:rPr lang="en-US" sz="2800" dirty="0" smtClean="0"/>
              <a:t>Distinguish </a:t>
            </a:r>
            <a:r>
              <a:rPr lang="en-US" sz="2800" dirty="0"/>
              <a:t>between popular and scholarly articles </a:t>
            </a:r>
          </a:p>
          <a:p>
            <a:r>
              <a:rPr lang="en-US" sz="2800" dirty="0" smtClean="0"/>
              <a:t>Disregard </a:t>
            </a:r>
            <a:r>
              <a:rPr lang="en-US" sz="2800" dirty="0"/>
              <a:t>inadequate or inaccurate information</a:t>
            </a:r>
          </a:p>
        </p:txBody>
      </p:sp>
    </p:spTree>
    <p:extLst>
      <p:ext uri="{BB962C8B-B14F-4D97-AF65-F5344CB8AC3E}">
        <p14:creationId xmlns:p14="http://schemas.microsoft.com/office/powerpoint/2010/main" val="4086257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Using Information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295346" y="2600612"/>
            <a:ext cx="9426127" cy="3655809"/>
          </a:xfrm>
        </p:spPr>
        <p:txBody>
          <a:bodyPr>
            <a:noAutofit/>
          </a:bodyPr>
          <a:lstStyle/>
          <a:p>
            <a:r>
              <a:rPr lang="en-US" sz="2800" dirty="0"/>
              <a:t>Synthesize, communicate, and argue </a:t>
            </a:r>
            <a:r>
              <a:rPr lang="en-US" sz="2800" dirty="0" smtClean="0"/>
              <a:t>using </a:t>
            </a:r>
            <a:r>
              <a:rPr lang="en-US" sz="2800" dirty="0"/>
              <a:t>evidence </a:t>
            </a:r>
          </a:p>
          <a:p>
            <a:r>
              <a:rPr lang="en-US" sz="2800" dirty="0" smtClean="0"/>
              <a:t>Analyze </a:t>
            </a:r>
            <a:r>
              <a:rPr lang="en-US" sz="2800" dirty="0"/>
              <a:t>data and statistics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Represent, analyze, and critique the words and ideas of others ethically </a:t>
            </a:r>
            <a:endParaRPr lang="en-US" sz="2800" dirty="0" smtClean="0"/>
          </a:p>
          <a:p>
            <a:r>
              <a:rPr lang="en-US" sz="2800" dirty="0" smtClean="0"/>
              <a:t> </a:t>
            </a:r>
            <a:r>
              <a:rPr lang="en-US" sz="2800" dirty="0"/>
              <a:t>Write without plagiarizing (accidentally or </a:t>
            </a:r>
            <a:r>
              <a:rPr lang="en-US" sz="2800" dirty="0" smtClean="0"/>
              <a:t>otherwise)</a:t>
            </a:r>
          </a:p>
          <a:p>
            <a:r>
              <a:rPr lang="en-US" sz="2800" dirty="0" smtClean="0"/>
              <a:t> Cite </a:t>
            </a:r>
            <a:r>
              <a:rPr lang="en-US" sz="2800" dirty="0"/>
              <a:t>sources properly using multiple citation </a:t>
            </a:r>
            <a:r>
              <a:rPr lang="en-US" sz="2800" dirty="0" smtClean="0"/>
              <a:t>styles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10801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444600" y="2359649"/>
            <a:ext cx="2448899" cy="2448899"/>
          </a:xfrm>
          <a:prstGeom prst="ellipse">
            <a:avLst/>
          </a:prstGeom>
          <a:solidFill>
            <a:srgbClr val="39C0BA"/>
          </a:solidFill>
          <a:ln w="28575" cap="flat">
            <a:solidFill>
              <a:srgbClr val="2E303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2963779" y="2311881"/>
            <a:ext cx="8991600" cy="164592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6000" dirty="0"/>
              <a:t>What A</a:t>
            </a:r>
            <a:r>
              <a:rPr lang="en-US" sz="6000" dirty="0"/>
              <a:t>r</a:t>
            </a:r>
            <a:r>
              <a:rPr lang="en" sz="6000" dirty="0"/>
              <a:t>e H</a:t>
            </a:r>
            <a:r>
              <a:rPr lang="en-US" sz="6000" dirty="0" err="1"/>
              <a:t>i</a:t>
            </a:r>
            <a:r>
              <a:rPr lang="en" sz="6000" dirty="0"/>
              <a:t>gh S</a:t>
            </a:r>
            <a:r>
              <a:rPr lang="en-US" sz="6000" dirty="0"/>
              <a:t>c</a:t>
            </a:r>
            <a:r>
              <a:rPr lang="en" sz="6000" dirty="0"/>
              <a:t>hool </a:t>
            </a:r>
            <a:r>
              <a:rPr lang="en" sz="6000" dirty="0" smtClean="0"/>
              <a:t>Librarians </a:t>
            </a:r>
            <a:r>
              <a:rPr lang="en" sz="6000" dirty="0"/>
              <a:t>Doing?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3978562" y="4619913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600" dirty="0">
                <a:solidFill>
                  <a:schemeClr val="bg1"/>
                </a:solidFill>
              </a:rPr>
              <a:t>To Bridge the Gap?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8096" y="3083467"/>
            <a:ext cx="926350" cy="92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2612974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idx="4294967295"/>
          </p:nvPr>
        </p:nvSpPr>
        <p:spPr>
          <a:xfrm>
            <a:off x="1900572" y="1450391"/>
            <a:ext cx="9002712" cy="3843337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600" dirty="0" smtClean="0"/>
              <a:t>Research Projects</a:t>
            </a:r>
          </a:p>
          <a:p>
            <a:r>
              <a:rPr lang="en-US" sz="2600" dirty="0" smtClean="0"/>
              <a:t> Makerspaces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University/HS Collab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Mentoring Programs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Collaboration with Peer Educators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Training students in more than one citation style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More, much, much more……</a:t>
            </a:r>
          </a:p>
          <a:p>
            <a:endParaRPr lang="en-US" sz="2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1131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1205876" y="2204576"/>
            <a:ext cx="2448899" cy="2448899"/>
          </a:xfrm>
          <a:prstGeom prst="ellipse">
            <a:avLst/>
          </a:prstGeom>
          <a:solidFill>
            <a:srgbClr val="39C0BA"/>
          </a:solidFill>
          <a:ln w="28575" cap="flat">
            <a:solidFill>
              <a:srgbClr val="2E3037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91425" tIns="91425" rIns="91425" bIns="91425" anchor="ctr" anchorCtr="0">
            <a:noAutofit/>
          </a:bodyPr>
          <a:lstStyle/>
          <a:p>
            <a:endParaRPr sz="1400" kern="0">
              <a:solidFill>
                <a:srgbClr val="000000"/>
              </a:solidFill>
              <a:latin typeface="Arial"/>
              <a:cs typeface="Arial"/>
              <a:sym typeface="Arial"/>
              <a:rtl val="0"/>
            </a:endParaRPr>
          </a:p>
        </p:txBody>
      </p:sp>
      <p:sp>
        <p:nvSpPr>
          <p:cNvPr id="97" name="Shape 97"/>
          <p:cNvSpPr txBox="1">
            <a:spLocks noGrp="1"/>
          </p:cNvSpPr>
          <p:nvPr>
            <p:ph type="ctrTitle"/>
          </p:nvPr>
        </p:nvSpPr>
        <p:spPr>
          <a:xfrm>
            <a:off x="2942389" y="1381616"/>
            <a:ext cx="8991600" cy="164592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r>
              <a:rPr lang="en" sz="6000" dirty="0"/>
              <a:t>What Are C</a:t>
            </a:r>
            <a:r>
              <a:rPr lang="en-US" sz="6000" dirty="0"/>
              <a:t>o</a:t>
            </a:r>
            <a:r>
              <a:rPr lang="en" sz="6000" dirty="0"/>
              <a:t>llege </a:t>
            </a:r>
            <a:r>
              <a:rPr lang="en" sz="6000" dirty="0" smtClean="0"/>
              <a:t>Librarians </a:t>
            </a:r>
            <a:r>
              <a:rPr lang="en" sz="6000" dirty="0"/>
              <a:t>Doing? </a:t>
            </a:r>
          </a:p>
        </p:txBody>
      </p:sp>
      <p:sp>
        <p:nvSpPr>
          <p:cNvPr id="98" name="Shape 98"/>
          <p:cNvSpPr txBox="1">
            <a:spLocks noGrp="1"/>
          </p:cNvSpPr>
          <p:nvPr>
            <p:ph type="subTitle" idx="1"/>
          </p:nvPr>
        </p:nvSpPr>
        <p:spPr>
          <a:xfrm>
            <a:off x="4393576" y="3079870"/>
            <a:ext cx="6801612" cy="123989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" sz="3200" dirty="0"/>
              <a:t>To Bridge the Gap</a:t>
            </a:r>
          </a:p>
        </p:txBody>
      </p:sp>
      <p:pic>
        <p:nvPicPr>
          <p:cNvPr id="99" name="Shape 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67149" y="2965825"/>
            <a:ext cx="926350" cy="9263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6291560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4294967295"/>
          </p:nvPr>
        </p:nvSpPr>
        <p:spPr>
          <a:xfrm>
            <a:off x="2245895" y="1022685"/>
            <a:ext cx="9144000" cy="4967288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800" dirty="0" smtClean="0"/>
              <a:t>Research Projects</a:t>
            </a:r>
          </a:p>
          <a:p>
            <a:r>
              <a:rPr lang="en-US" sz="2800" dirty="0" smtClean="0"/>
              <a:t> University/HS Collab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Mentoring Programs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Collaboration with Peer Educators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Training students in more than one citation style</a:t>
            </a:r>
          </a:p>
          <a:p>
            <a:pPr>
              <a:buNone/>
            </a:pPr>
            <a:endParaRPr lang="en-US" sz="28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53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Also Providing Access to…….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621535" y="2269076"/>
            <a:ext cx="10073159" cy="4356314"/>
          </a:xfrm>
        </p:spPr>
        <p:txBody>
          <a:bodyPr>
            <a:normAutofit/>
          </a:bodyPr>
          <a:lstStyle/>
          <a:p>
            <a:r>
              <a:rPr lang="en-US" dirty="0" smtClean="0"/>
              <a:t> </a:t>
            </a:r>
            <a:r>
              <a:rPr lang="en-US" sz="2600" dirty="0" smtClean="0"/>
              <a:t>Reference Services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Writing Centers</a:t>
            </a:r>
          </a:p>
          <a:p>
            <a:r>
              <a:rPr lang="en-US" sz="2600" dirty="0" smtClean="0"/>
              <a:t> Makerspaces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Communication Labs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One on one research aid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Library orientations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24/5 or 24/7 access</a:t>
            </a:r>
          </a:p>
          <a:p>
            <a:r>
              <a:rPr lang="en-US" sz="2600" dirty="0" smtClean="0"/>
              <a:t> More, much, much more……</a:t>
            </a:r>
          </a:p>
          <a:p>
            <a:endParaRPr lang="en-US" sz="2600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96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Orientation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So Important!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96592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Some examples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589452" y="2466928"/>
            <a:ext cx="9367306" cy="3896440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2400" dirty="0" smtClean="0"/>
              <a:t>Game Nights (VT and USC)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Poker Stations (Hollins)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Orientation Quiz Bowl (VT)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Open House (Multiple)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Classic Game Night (Multiple)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Luau (Penn State)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Murder Mystery and Escape Rooms (Works better in some places that others)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68402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Tablet Computers in Libraries: ALA Editions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4165" y="2434471"/>
            <a:ext cx="2927099" cy="390279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6623" y="2434471"/>
            <a:ext cx="2637813" cy="39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233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3073" y="793576"/>
            <a:ext cx="7729728" cy="1188720"/>
          </a:xfrm>
        </p:spPr>
        <p:txBody>
          <a:bodyPr>
            <a:normAutofit/>
          </a:bodyPr>
          <a:lstStyle/>
          <a:p>
            <a:r>
              <a:rPr lang="en-US" sz="3200" dirty="0"/>
              <a:t>Keep </a:t>
            </a:r>
            <a:r>
              <a:rPr lang="en-US" sz="3200" dirty="0" err="1"/>
              <a:t>Em</a:t>
            </a:r>
            <a:r>
              <a:rPr lang="en-US" sz="3200" dirty="0"/>
              <a:t> Coming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idx="1"/>
          </p:nvPr>
        </p:nvSpPr>
        <p:spPr>
          <a:xfrm>
            <a:off x="1723135" y="2247686"/>
            <a:ext cx="9591897" cy="387505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 </a:t>
            </a:r>
            <a:r>
              <a:rPr lang="en-US" sz="2600" dirty="0" err="1" smtClean="0"/>
              <a:t>Karoke</a:t>
            </a:r>
            <a:r>
              <a:rPr lang="en-US" sz="2600" dirty="0" smtClean="0"/>
              <a:t> Nights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Game Nights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Grilled Cheese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Coffee (Lets just say free food/drink)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Pet Therapy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Photo Booths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Exhibits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Performances</a:t>
            </a:r>
          </a:p>
          <a:p>
            <a:r>
              <a:rPr lang="en-US" sz="2600" dirty="0"/>
              <a:t> </a:t>
            </a:r>
            <a:r>
              <a:rPr lang="en-US" sz="2600" dirty="0" smtClean="0"/>
              <a:t>And much more……</a:t>
            </a:r>
          </a:p>
        </p:txBody>
      </p:sp>
    </p:spTree>
    <p:extLst>
      <p:ext uri="{BB962C8B-B14F-4D97-AF65-F5344CB8AC3E}">
        <p14:creationId xmlns:p14="http://schemas.microsoft.com/office/powerpoint/2010/main" val="3968094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3200" y="457201"/>
            <a:ext cx="2857500" cy="204787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401" y="2476501"/>
            <a:ext cx="3552825" cy="25667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4624135"/>
            <a:ext cx="2857500" cy="1905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7600" y="304801"/>
            <a:ext cx="2857500" cy="2619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36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04800"/>
            <a:ext cx="3454400" cy="2590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2362200"/>
            <a:ext cx="3429000" cy="25610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4724400"/>
            <a:ext cx="3439584" cy="193476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00801" y="210639"/>
            <a:ext cx="2835151" cy="21145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4393476"/>
            <a:ext cx="2760808" cy="2090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68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>
            <a:spLocks noGrp="1"/>
          </p:cNvSpPr>
          <p:nvPr>
            <p:ph type="body" idx="4294967295"/>
          </p:nvPr>
        </p:nvSpPr>
        <p:spPr>
          <a:xfrm>
            <a:off x="6249302" y="1341841"/>
            <a:ext cx="5450740" cy="4247291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>
              <a:spcBef>
                <a:spcPts val="0"/>
              </a:spcBef>
              <a:buNone/>
            </a:pPr>
            <a:r>
              <a:rPr lang="en-US" sz="2800" dirty="0" smtClean="0"/>
              <a:t>  No matter how large, well stocked their high school library was. No matter how awesome their high school librarian may have been.  A university library is overwhelming. Together we can aid our students. </a:t>
            </a:r>
            <a:endParaRPr sz="28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361" y="1844696"/>
            <a:ext cx="3679541" cy="3679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19311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latest Attempts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SLIS, SCASL, and Faculty at Thomas Cooper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2029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Information Sheet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One sheet on research expectations at the college level</a:t>
            </a:r>
          </a:p>
          <a:p>
            <a:r>
              <a:rPr lang="en-US" sz="2400" dirty="0" smtClean="0"/>
              <a:t>Created for school administrators</a:t>
            </a:r>
          </a:p>
          <a:p>
            <a:r>
              <a:rPr lang="en-US" sz="2400" dirty="0" smtClean="0"/>
              <a:t>Focus on importance of librarians and research skills</a:t>
            </a:r>
          </a:p>
          <a:p>
            <a:r>
              <a:rPr lang="en-US" sz="2400" dirty="0" smtClean="0"/>
              <a:t>Focus on transition from school to college and how libraries help.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881034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TextBox 2"/>
          <p:cNvSpPr txBox="1"/>
          <p:nvPr/>
        </p:nvSpPr>
        <p:spPr>
          <a:xfrm>
            <a:off x="1524000" y="2714625"/>
            <a:ext cx="9144000" cy="1714500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r>
              <a:rPr lang="en-US" sz="11250" b="1" dirty="0">
                <a:solidFill>
                  <a:srgbClr val="FFFFFF"/>
                </a:solidFill>
                <a:latin typeface="Calibri"/>
              </a:rPr>
              <a:t>Tech Fifteen</a:t>
            </a:r>
          </a:p>
        </p:txBody>
      </p:sp>
    </p:spTree>
    <p:extLst>
      <p:ext uri="{BB962C8B-B14F-4D97-AF65-F5344CB8AC3E}">
        <p14:creationId xmlns:p14="http://schemas.microsoft.com/office/powerpoint/2010/main" val="454422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"/>
          <p:cNvSpPr/>
          <p:nvPr/>
        </p:nvSpPr>
        <p:spPr>
          <a:xfrm>
            <a:off x="1524000" y="0"/>
            <a:ext cx="9144000" cy="6858000"/>
          </a:xfrm>
          <a:prstGeom prst="rect">
            <a:avLst/>
          </a:prstGeom>
          <a:solidFill>
            <a:srgbClr val="000000"/>
          </a:solidFill>
        </p:spPr>
      </p:sp>
      <p:sp>
        <p:nvSpPr>
          <p:cNvPr id="3" name="TextBox 2"/>
          <p:cNvSpPr txBox="1"/>
          <p:nvPr/>
        </p:nvSpPr>
        <p:spPr>
          <a:xfrm>
            <a:off x="1524000" y="357188"/>
            <a:ext cx="9144000" cy="1543050"/>
          </a:xfrm>
          <a:prstGeom prst="rect">
            <a:avLst/>
          </a:prstGeom>
        </p:spPr>
        <p:txBody>
          <a:bodyPr wrap="none" lIns="178594" tIns="0" rIns="178594" bIns="0" anchor="t"/>
          <a:lstStyle/>
          <a:p>
            <a:pPr algn="ctr"/>
            <a:endParaRPr sz="1266"/>
          </a:p>
        </p:txBody>
      </p:sp>
      <p:sp>
        <p:nvSpPr>
          <p:cNvPr id="4" name="TextBox 3"/>
          <p:cNvSpPr txBox="1"/>
          <p:nvPr/>
        </p:nvSpPr>
        <p:spPr>
          <a:xfrm>
            <a:off x="1702594" y="1714500"/>
            <a:ext cx="8786813" cy="4089440"/>
          </a:xfrm>
          <a:prstGeom prst="rect">
            <a:avLst/>
          </a:prstGeom>
        </p:spPr>
        <p:txBody>
          <a:bodyPr wrap="square">
            <a:normAutofit/>
          </a:bodyPr>
          <a:lstStyle/>
          <a:p>
            <a:pPr marL="535762" indent="-535762">
              <a:lnSpc>
                <a:spcPct val="108800"/>
              </a:lnSpc>
              <a:buFont typeface="Calibri"/>
              <a:buChar char="•"/>
            </a:pPr>
            <a:r>
              <a:rPr lang="en-US" sz="3797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  <a:latin typeface="Calibri"/>
              </a:rPr>
              <a:t>Short </a:t>
            </a:r>
            <a:r>
              <a:rPr lang="en-US" sz="3797" dirty="0" smtClean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  <a:latin typeface="Calibri"/>
              </a:rPr>
              <a:t>Videos </a:t>
            </a:r>
            <a:endParaRPr lang="en-US" sz="3797" dirty="0">
              <a:solidFill>
                <a:srgbClr val="FFFFFF"/>
              </a:solidFill>
              <a:effectLst>
                <a:outerShdw blurRad="20000" dist="30000" dir="2700000">
                  <a:srgbClr val="000000">
                    <a:alpha val="75000"/>
                  </a:srgbClr>
                </a:outerShdw>
              </a:effectLst>
              <a:latin typeface="Calibri"/>
            </a:endParaRPr>
          </a:p>
          <a:p>
            <a:pPr marL="535762" indent="-535762">
              <a:lnSpc>
                <a:spcPct val="108800"/>
              </a:lnSpc>
              <a:buFont typeface="Calibri"/>
              <a:buChar char="•"/>
            </a:pPr>
            <a:r>
              <a:rPr lang="en-US" sz="3797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  <a:latin typeface="Calibri"/>
              </a:rPr>
              <a:t>Integrate Technology</a:t>
            </a:r>
          </a:p>
          <a:p>
            <a:pPr marL="535762" indent="-535762">
              <a:lnSpc>
                <a:spcPct val="108800"/>
              </a:lnSpc>
              <a:buFont typeface="Calibri"/>
              <a:buChar char="•"/>
            </a:pPr>
            <a:r>
              <a:rPr lang="en-US" sz="3797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  <a:latin typeface="Calibri"/>
              </a:rPr>
              <a:t>Easily Accessible</a:t>
            </a:r>
          </a:p>
          <a:p>
            <a:pPr marL="535762" indent="-535762">
              <a:lnSpc>
                <a:spcPct val="108800"/>
              </a:lnSpc>
              <a:buFont typeface="Calibri"/>
              <a:buChar char="•"/>
            </a:pPr>
            <a:r>
              <a:rPr lang="en-US" sz="3797" dirty="0">
                <a:solidFill>
                  <a:srgbClr val="FFFFFF"/>
                </a:solidFill>
                <a:effectLst>
                  <a:outerShdw blurRad="20000" dist="30000" dir="2700000">
                    <a:srgbClr val="000000">
                      <a:alpha val="75000"/>
                    </a:srgbClr>
                  </a:outerShdw>
                </a:effectLst>
                <a:latin typeface="Calibri"/>
              </a:rPr>
              <a:t>Closed Captioned, Universal Design</a:t>
            </a:r>
          </a:p>
        </p:txBody>
      </p:sp>
    </p:spTree>
    <p:extLst>
      <p:ext uri="{BB962C8B-B14F-4D97-AF65-F5344CB8AC3E}">
        <p14:creationId xmlns:p14="http://schemas.microsoft.com/office/powerpoint/2010/main" val="2546621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3988469" y="409659"/>
            <a:ext cx="5829300" cy="1470025"/>
          </a:xfrm>
        </p:spPr>
        <p:txBody>
          <a:bodyPr>
            <a:normAutofit/>
          </a:bodyPr>
          <a:lstStyle/>
          <a:p>
            <a:r>
              <a:rPr lang="en-US" sz="5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Questions?</a:t>
            </a:r>
            <a:endParaRPr lang="en-US" sz="5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4406232" y="1839495"/>
            <a:ext cx="5620085" cy="31261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Heather Moorefield-Lang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moorefield-lang@sc.edu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@</a:t>
            </a:r>
            <a:r>
              <a:rPr lang="en-US" sz="4000" dirty="0" err="1">
                <a:solidFill>
                  <a:schemeClr val="tx1"/>
                </a:solidFill>
              </a:rPr>
              <a:t>actinginthelib</a:t>
            </a:r>
            <a:endParaRPr lang="en-US" sz="40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www.techfifteen.com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331" y="2285368"/>
            <a:ext cx="2130287" cy="30432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7609" y="5007793"/>
            <a:ext cx="1531620" cy="149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038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Makerspaces in Libraries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354" y="2694800"/>
            <a:ext cx="8514641" cy="3277178"/>
          </a:xfrm>
        </p:spPr>
        <p:txBody>
          <a:bodyPr>
            <a:normAutofit fontScale="77500" lnSpcReduction="20000"/>
          </a:bodyPr>
          <a:lstStyle/>
          <a:p>
            <a:r>
              <a:rPr lang="en-US" sz="3100" dirty="0" smtClean="0"/>
              <a:t>Comparative study between school, academic, and public library makerspaces</a:t>
            </a:r>
          </a:p>
          <a:p>
            <a:r>
              <a:rPr lang="en-US" sz="3100" dirty="0" smtClean="0"/>
              <a:t>User agreement content study of makerspaces</a:t>
            </a:r>
          </a:p>
          <a:p>
            <a:r>
              <a:rPr lang="en-US" sz="3100" dirty="0" smtClean="0"/>
              <a:t>Mobile makerspaces</a:t>
            </a:r>
          </a:p>
          <a:p>
            <a:r>
              <a:rPr lang="en-US" sz="3100" dirty="0" smtClean="0"/>
              <a:t>Training maker librarians</a:t>
            </a:r>
          </a:p>
          <a:p>
            <a:r>
              <a:rPr lang="en-US" sz="3100" dirty="0" smtClean="0"/>
              <a:t>Accessibility in makerspaces</a:t>
            </a:r>
          </a:p>
          <a:p>
            <a:r>
              <a:rPr lang="en-US" sz="3100" dirty="0" smtClean="0"/>
              <a:t>Makerspaces in action</a:t>
            </a:r>
          </a:p>
          <a:p>
            <a:r>
              <a:rPr lang="en-US" sz="3100" dirty="0" smtClean="0"/>
              <a:t>Lessons learned from first makerspaces when building the next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5244" y="2459558"/>
            <a:ext cx="2679350" cy="357246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41333" y="6061171"/>
            <a:ext cx="26359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Image Courtesy of Leah Jolly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564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 in Information Literacy Across Libraries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1959" y="4308322"/>
            <a:ext cx="8309137" cy="12650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My High School Senior is your College Freshman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87526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797"/>
          <a:stretch/>
        </p:blipFill>
        <p:spPr>
          <a:xfrm>
            <a:off x="3562481" y="0"/>
            <a:ext cx="5568906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8458" y="1411015"/>
            <a:ext cx="24278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bg1"/>
                </a:solidFill>
              </a:rPr>
              <a:t>Planning</a:t>
            </a:r>
            <a:endParaRPr 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58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Connections in Information Literacy Across Libraries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1959" y="4308322"/>
            <a:ext cx="8309137" cy="126508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My High School Senior is your College Freshman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63375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Not a New Topic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But a Continuous Concern and Focus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13147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r>
              <a:rPr lang="en" dirty="0" smtClean="0"/>
              <a:t>High School Seniors</a:t>
            </a:r>
            <a:endParaRPr lang="en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2496" y="2494925"/>
            <a:ext cx="5327008" cy="3896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02703"/>
      </p:ext>
    </p:extLst>
  </p:cSld>
  <p:clrMapOvr>
    <a:masterClrMapping/>
  </p:clrMapOvr>
  <p:transition spd="slow">
    <p:cut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785</Words>
  <Application>Microsoft Office PowerPoint</Application>
  <PresentationFormat>Widescreen</PresentationFormat>
  <Paragraphs>143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</vt:lpstr>
      <vt:lpstr>Arial Black</vt:lpstr>
      <vt:lpstr>Calibri</vt:lpstr>
      <vt:lpstr>Calibri Light</vt:lpstr>
      <vt:lpstr>Gill Sans MT</vt:lpstr>
      <vt:lpstr>Office Theme</vt:lpstr>
      <vt:lpstr>Parcel</vt:lpstr>
      <vt:lpstr>Making Connections: Librarians Partnering to Build Information Literate Patrons</vt:lpstr>
      <vt:lpstr>PowerPoint Presentation</vt:lpstr>
      <vt:lpstr>Tablet Computers in Libraries: ALA Editions</vt:lpstr>
      <vt:lpstr>Makerspaces in Libraries</vt:lpstr>
      <vt:lpstr>Connections in Information Literacy Across Libraries</vt:lpstr>
      <vt:lpstr>PowerPoint Presentation</vt:lpstr>
      <vt:lpstr>Connections in Information Literacy Across Libraries</vt:lpstr>
      <vt:lpstr>Not a New Topic</vt:lpstr>
      <vt:lpstr>High School Seniors</vt:lpstr>
      <vt:lpstr>Tell Me About Them!</vt:lpstr>
      <vt:lpstr>What Are They Being Assigned? </vt:lpstr>
      <vt:lpstr>A Transition Checklist for High School Seniors  (School Library Monthly)</vt:lpstr>
      <vt:lpstr>College Freshmen</vt:lpstr>
      <vt:lpstr>Tell Me About Them!</vt:lpstr>
      <vt:lpstr>A few Examples of Assignments</vt:lpstr>
      <vt:lpstr>Handy Checklist</vt:lpstr>
      <vt:lpstr>PowerPoint Presentation</vt:lpstr>
      <vt:lpstr>What are we all trying to achieve</vt:lpstr>
      <vt:lpstr>Our Jobs are pretty similar</vt:lpstr>
      <vt:lpstr>Searching for Information</vt:lpstr>
      <vt:lpstr>Evaluating Information</vt:lpstr>
      <vt:lpstr>Using Information</vt:lpstr>
      <vt:lpstr>What Are High School Librarians Doing?</vt:lpstr>
      <vt:lpstr>PowerPoint Presentation</vt:lpstr>
      <vt:lpstr>What Are College Librarians Doing? </vt:lpstr>
      <vt:lpstr>PowerPoint Presentation</vt:lpstr>
      <vt:lpstr>Also Providing Access to…….</vt:lpstr>
      <vt:lpstr>Orientation</vt:lpstr>
      <vt:lpstr>Some examples</vt:lpstr>
      <vt:lpstr>Keep Em Coming</vt:lpstr>
      <vt:lpstr>PowerPoint Presentation</vt:lpstr>
      <vt:lpstr>PowerPoint Presentation</vt:lpstr>
      <vt:lpstr>PowerPoint Presentation</vt:lpstr>
      <vt:lpstr>Our latest Attempts</vt:lpstr>
      <vt:lpstr>Information Sheet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Connections: Librarians Partnering to Build Information Literate Patrons</dc:title>
  <dc:creator>MOOREFIELD-LANG, HEATHER</dc:creator>
  <cp:lastModifiedBy>FREEMAN, AMIE</cp:lastModifiedBy>
  <cp:revision>12</cp:revision>
  <dcterms:created xsi:type="dcterms:W3CDTF">2017-05-10T20:43:04Z</dcterms:created>
  <dcterms:modified xsi:type="dcterms:W3CDTF">2017-06-23T14:10:55Z</dcterms:modified>
</cp:coreProperties>
</file>